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322" r:id="rId3"/>
    <p:sldId id="259" r:id="rId4"/>
    <p:sldId id="325" r:id="rId5"/>
    <p:sldId id="350" r:id="rId6"/>
    <p:sldId id="351" r:id="rId7"/>
    <p:sldId id="324" r:id="rId8"/>
    <p:sldId id="355" r:id="rId9"/>
    <p:sldId id="368" r:id="rId10"/>
    <p:sldId id="369" r:id="rId11"/>
    <p:sldId id="370" r:id="rId12"/>
    <p:sldId id="371" r:id="rId13"/>
    <p:sldId id="372" r:id="rId14"/>
    <p:sldId id="373" r:id="rId15"/>
    <p:sldId id="360" r:id="rId16"/>
    <p:sldId id="374" r:id="rId17"/>
    <p:sldId id="379" r:id="rId18"/>
    <p:sldId id="380" r:id="rId19"/>
    <p:sldId id="366" r:id="rId20"/>
    <p:sldId id="367" r:id="rId21"/>
    <p:sldId id="349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Krona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EBD"/>
    <a:srgbClr val="7B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84953-C46A-462F-8D50-776FCF8D594F}">
  <a:tblStyle styleId="{42484953-C46A-462F-8D50-776FCF8D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7288" autoAdjust="0"/>
  </p:normalViewPr>
  <p:slideViewPr>
    <p:cSldViewPr snapToGrid="0">
      <p:cViewPr varScale="1">
        <p:scale>
          <a:sx n="70" d="100"/>
          <a:sy n="70" d="100"/>
        </p:scale>
        <p:origin x="948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>
          <a:extLst>
            <a:ext uri="{FF2B5EF4-FFF2-40B4-BE49-F238E27FC236}">
              <a16:creationId xmlns:a16="http://schemas.microsoft.com/office/drawing/2014/main" id="{4AD0A582-9D11-A234-BD2D-0605D572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>
            <a:extLst>
              <a:ext uri="{FF2B5EF4-FFF2-40B4-BE49-F238E27FC236}">
                <a16:creationId xmlns:a16="http://schemas.microsoft.com/office/drawing/2014/main" id="{6AC2D297-6828-4FD1-F977-CEFA6DEEB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>
            <a:extLst>
              <a:ext uri="{FF2B5EF4-FFF2-40B4-BE49-F238E27FC236}">
                <a16:creationId xmlns:a16="http://schemas.microsoft.com/office/drawing/2014/main" id="{A2C760BA-1B90-7CBE-EB36-BD9834E09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4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avLst/>
            <a:gdLst/>
            <a:ahLst/>
            <a:cxnLst/>
            <a:rect l="l" t="t" r="r" b="b"/>
            <a:pathLst>
              <a:path w="3478" h="3477" extrusionOk="0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35" name="Google Shape;35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38" name="Google Shape;38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rot="178464" flipH="1">
            <a:off x="5156944" y="-747469"/>
            <a:ext cx="6149976" cy="2338451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2;p3"/>
          <p:cNvSpPr/>
          <p:nvPr/>
        </p:nvSpPr>
        <p:spPr>
          <a:xfrm rot="432023">
            <a:off x="-16598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44" name="Google Shape;44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47" name="Google Shape;47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50" name="Google Shape;50;p3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 rot="703926" flipH="1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238" name="Google Shape;23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Google Shape;240;p13"/>
          <p:cNvGrpSpPr/>
          <p:nvPr/>
        </p:nvGrpSpPr>
        <p:grpSpPr>
          <a:xfrm rot="5161006" flipH="1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241" name="Google Shape;241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 rot="10800000">
            <a:off x="6562576" y="396970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 rot="-9012513" flipH="1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245" name="Google Shape;245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 rot="-6456125" flipH="1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248" name="Google Shape;24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0" name="Google Shape;250;p13"/>
          <p:cNvSpPr/>
          <p:nvPr/>
        </p:nvSpPr>
        <p:spPr>
          <a:xfrm rot="-4887601" flipH="1">
            <a:off x="-2272415" y="-250501"/>
            <a:ext cx="4816005" cy="1979311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3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4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5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6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7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2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2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16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7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8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9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0" hasCustomPrompt="1"/>
          </p:nvPr>
        </p:nvSpPr>
        <p:spPr>
          <a:xfrm>
            <a:off x="720002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1" hasCustomPrompt="1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4" name="Google Shape;584;p28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585" name="Google Shape;585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588" name="Google Shape;588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0" name="Google Shape;590;p28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591" name="Google Shape;591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3" name="Google Shape;593;p28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594" name="Google Shape;594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6" name="Google Shape;596;p28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9"/>
          <p:cNvGrpSpPr/>
          <p:nvPr/>
        </p:nvGrpSpPr>
        <p:grpSpPr>
          <a:xfrm rot="-6260015" flipH="1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599" name="Google Shape;599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602" name="Google Shape;602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" name="Google Shape;604;p29"/>
          <p:cNvGrpSpPr/>
          <p:nvPr/>
        </p:nvGrpSpPr>
        <p:grpSpPr>
          <a:xfrm rot="-9627907" flipH="1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605" name="Google Shape;605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7" name="Google Shape;607;p29"/>
          <p:cNvSpPr/>
          <p:nvPr/>
        </p:nvSpPr>
        <p:spPr>
          <a:xfrm rot="-9000022" flipH="1">
            <a:off x="-2693909" y="3973153"/>
            <a:ext cx="6150028" cy="2338470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8" name="Google Shape;608;p29"/>
          <p:cNvSpPr/>
          <p:nvPr/>
        </p:nvSpPr>
        <p:spPr>
          <a:xfrm rot="-439834">
            <a:off x="5994823" y="3448819"/>
            <a:ext cx="3967585" cy="2479655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239DF-A866-76D5-4A70-D8106696CE48}"/>
              </a:ext>
            </a:extLst>
          </p:cNvPr>
          <p:cNvSpPr txBox="1"/>
          <p:nvPr userDrawn="1"/>
        </p:nvSpPr>
        <p:spPr>
          <a:xfrm>
            <a:off x="8684028" y="4731436"/>
            <a:ext cx="296543" cy="31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4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"/>
          <p:cNvSpPr txBox="1">
            <a:spLocks noGrp="1"/>
          </p:cNvSpPr>
          <p:nvPr>
            <p:ph type="ctrTitle"/>
          </p:nvPr>
        </p:nvSpPr>
        <p:spPr>
          <a:xfrm>
            <a:off x="985796" y="981276"/>
            <a:ext cx="5232000" cy="150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XÂY DỰNG WEBSITE BÁN GIÀY TÍCH HỢP CHATBOT HỖ TRỢ KHÁCH HÀNG</a:t>
            </a:r>
            <a:endParaRPr lang="vi-VN" sz="2400">
              <a:solidFill>
                <a:schemeClr val="tx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76" name="Google Shape;676;p33"/>
          <p:cNvSpPr txBox="1">
            <a:spLocks noGrp="1"/>
          </p:cNvSpPr>
          <p:nvPr>
            <p:ph type="subTitle" idx="1"/>
          </p:nvPr>
        </p:nvSpPr>
        <p:spPr>
          <a:xfrm>
            <a:off x="3863455" y="2867855"/>
            <a:ext cx="2979436" cy="77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Sinh viên thực hiện</a:t>
            </a:r>
            <a:r>
              <a:rPr lang="vi-VN">
                <a:latin typeface="Arial" panose="020B0604020202020204" pitchFamily="34" charset="0"/>
              </a:rPr>
              <a:t>: </a:t>
            </a:r>
            <a:endParaRPr lang="en-US"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Lâm Ngọc Triệu-110121067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DA21TTA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 panose="020B0604020202020204" pitchFamily="34" charset="0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8" name="Google Shape;678;p33">
            <a:hlinkClick r:id="rId3" action="ppaction://hlinksldjump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9" name="Google Shape;679;p33">
            <a:hlinkClick r:id="rId3" action="ppaction://hlinksldjump"/>
          </p:cNvPr>
          <p:cNvSpPr/>
          <p:nvPr/>
        </p:nvSpPr>
        <p:spPr>
          <a:xfrm>
            <a:off x="5947562" y="420122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681" name="Google Shape;681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0" name="Freeform: Shape 859">
            <a:extLst>
              <a:ext uri="{FF2B5EF4-FFF2-40B4-BE49-F238E27FC236}">
                <a16:creationId xmlns:a16="http://schemas.microsoft.com/office/drawing/2014/main" id="{75D79EE0-6ED9-2EEE-BB6F-F15C56136562}"/>
              </a:ext>
            </a:extLst>
          </p:cNvPr>
          <p:cNvSpPr/>
          <p:nvPr/>
        </p:nvSpPr>
        <p:spPr>
          <a:xfrm>
            <a:off x="824901" y="4368256"/>
            <a:ext cx="6017990" cy="4952"/>
          </a:xfrm>
          <a:custGeom>
            <a:avLst/>
            <a:gdLst>
              <a:gd name="connsiteX0" fmla="*/ 6017990 w 6017990"/>
              <a:gd name="connsiteY0" fmla="*/ 2476 h 4952"/>
              <a:gd name="connsiteX1" fmla="*/ 3009138 w 6017990"/>
              <a:gd name="connsiteY1" fmla="*/ 4953 h 4952"/>
              <a:gd name="connsiteX2" fmla="*/ 0 w 6017990"/>
              <a:gd name="connsiteY2" fmla="*/ 2476 h 4952"/>
              <a:gd name="connsiteX3" fmla="*/ 3009138 w 6017990"/>
              <a:gd name="connsiteY3" fmla="*/ 0 h 4952"/>
              <a:gd name="connsiteX4" fmla="*/ 6017990 w 6017990"/>
              <a:gd name="connsiteY4" fmla="*/ 2476 h 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990" h="4952">
                <a:moveTo>
                  <a:pt x="6017990" y="2476"/>
                </a:moveTo>
                <a:cubicBezTo>
                  <a:pt x="6017990" y="3810"/>
                  <a:pt x="4670774" y="4953"/>
                  <a:pt x="3009138" y="4953"/>
                </a:cubicBezTo>
                <a:cubicBezTo>
                  <a:pt x="1347502" y="4953"/>
                  <a:pt x="0" y="3810"/>
                  <a:pt x="0" y="2476"/>
                </a:cubicBezTo>
                <a:cubicBezTo>
                  <a:pt x="0" y="1143"/>
                  <a:pt x="1347026" y="0"/>
                  <a:pt x="3009138" y="0"/>
                </a:cubicBezTo>
                <a:cubicBezTo>
                  <a:pt x="4671250" y="0"/>
                  <a:pt x="6017990" y="1048"/>
                  <a:pt x="6017990" y="2476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5" name="Google Shape;676;p33">
            <a:extLst>
              <a:ext uri="{FF2B5EF4-FFF2-40B4-BE49-F238E27FC236}">
                <a16:creationId xmlns:a16="http://schemas.microsoft.com/office/drawing/2014/main" id="{CCAA78E0-0114-0123-3CED-E6319BFB4047}"/>
              </a:ext>
            </a:extLst>
          </p:cNvPr>
          <p:cNvSpPr txBox="1">
            <a:spLocks/>
          </p:cNvSpPr>
          <p:nvPr/>
        </p:nvSpPr>
        <p:spPr>
          <a:xfrm>
            <a:off x="1442721" y="321461"/>
            <a:ext cx="4296168" cy="3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3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3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5D54-6931-F1EC-8573-4C9F439D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48" y="1285571"/>
            <a:ext cx="2231815" cy="2231815"/>
          </a:xfrm>
          <a:prstGeom prst="rect">
            <a:avLst/>
          </a:prstGeom>
        </p:spPr>
      </p:pic>
      <p:sp>
        <p:nvSpPr>
          <p:cNvPr id="11" name="Google Shape;693;p34">
            <a:extLst>
              <a:ext uri="{FF2B5EF4-FFF2-40B4-BE49-F238E27FC236}">
                <a16:creationId xmlns:a16="http://schemas.microsoft.com/office/drawing/2014/main" id="{2178FE96-D737-F8D5-05D5-1A1BFFFE7200}"/>
              </a:ext>
            </a:extLst>
          </p:cNvPr>
          <p:cNvSpPr txBox="1"/>
          <p:nvPr/>
        </p:nvSpPr>
        <p:spPr>
          <a:xfrm>
            <a:off x="2084240" y="4193452"/>
            <a:ext cx="3499312" cy="62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Đại học Trà Vinh</a:t>
            </a:r>
            <a:br>
              <a:rPr lang="es" b="1">
                <a:solidFill>
                  <a:srgbClr val="191919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es" b="1">
                <a:solidFill>
                  <a:schemeClr val="dk2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Chuyên ngành công nghệ thông tin</a:t>
            </a:r>
            <a:endParaRPr b="1">
              <a:solidFill>
                <a:schemeClr val="dk2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" name="Google Shape;676;p33">
            <a:extLst>
              <a:ext uri="{FF2B5EF4-FFF2-40B4-BE49-F238E27FC236}">
                <a16:creationId xmlns:a16="http://schemas.microsoft.com/office/drawing/2014/main" id="{7AE04C60-D2DE-BE3A-5CAC-B47588BB53AA}"/>
              </a:ext>
            </a:extLst>
          </p:cNvPr>
          <p:cNvSpPr txBox="1">
            <a:spLocks/>
          </p:cNvSpPr>
          <p:nvPr/>
        </p:nvSpPr>
        <p:spPr>
          <a:xfrm>
            <a:off x="742562" y="2898161"/>
            <a:ext cx="2534499" cy="74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vi-VN">
                <a:latin typeface="Arial" panose="020B0604020202020204" pitchFamily="34" charset="0"/>
              </a:rPr>
              <a:t>Giáo viên hướng dẫn: </a:t>
            </a:r>
            <a:endParaRPr lang="en-US">
              <a:latin typeface="Arial" panose="020B0604020202020204" pitchFamily="34" charset="0"/>
            </a:endParaRPr>
          </a:p>
          <a:p>
            <a:pPr marL="0" indent="0" algn="l"/>
            <a:r>
              <a:rPr lang="vi-VN">
                <a:latin typeface="Arial" panose="020B0604020202020204" pitchFamily="34" charset="0"/>
              </a:rPr>
              <a:t>ThS Đoàn Phước Miền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B5D5D-7614-97A7-5DF0-EB7C2A5D9B1A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06DFA-8EDE-B9FD-986A-CAA34857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BAC59-886A-0ADA-E7B4-25BE5C522718}"/>
              </a:ext>
            </a:extLst>
          </p:cNvPr>
          <p:cNvSpPr txBox="1"/>
          <p:nvPr/>
        </p:nvSpPr>
        <p:spPr>
          <a:xfrm>
            <a:off x="3418479" y="38102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5C43-D3FF-3435-A620-0AB327C28BD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2959E-145C-5098-799D-CCB75EB6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81" y="1063470"/>
            <a:ext cx="4531767" cy="3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2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5CC9D-4931-E9DB-AB32-4AAD65CE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5E3E-A77B-5AA8-7549-C2EE0ED20201}"/>
              </a:ext>
            </a:extLst>
          </p:cNvPr>
          <p:cNvSpPr txBox="1"/>
          <p:nvPr/>
        </p:nvSpPr>
        <p:spPr>
          <a:xfrm>
            <a:off x="3418479" y="38102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THỐNG KÊ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99A5-7169-B4EE-DDF7-F49519694C87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890B4-D069-DC36-C01D-643550A0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8" y="1070847"/>
            <a:ext cx="4916999" cy="34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49D91-1A00-3711-4758-E74ACB6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D700B-E276-7FA8-691A-482A70FE0EEC}"/>
              </a:ext>
            </a:extLst>
          </p:cNvPr>
          <p:cNvSpPr txBox="1"/>
          <p:nvPr/>
        </p:nvSpPr>
        <p:spPr>
          <a:xfrm>
            <a:off x="3418479" y="38102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THANH TOÁN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DD40E-2379-309D-25CB-2387F53C3F5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B7C81-18FB-18BE-F116-07DFC3B1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73" y="750356"/>
            <a:ext cx="4703477" cy="34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0731A-A923-A29E-D3F1-43642EC4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2B86B-3407-A26C-3632-2F9B961A75C5}"/>
              </a:ext>
            </a:extLst>
          </p:cNvPr>
          <p:cNvSpPr txBox="1"/>
          <p:nvPr/>
        </p:nvSpPr>
        <p:spPr>
          <a:xfrm>
            <a:off x="3418479" y="38102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8CA7A-7101-02F7-C107-B4CE5ED39679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5F5E9-3081-40C1-6696-FCBD3399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485" y="750356"/>
            <a:ext cx="4595165" cy="3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1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21027C-62D0-A926-0FBC-21B4907C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79" y="828003"/>
            <a:ext cx="4944894" cy="333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0BFFA-D4F4-6DA4-10B8-23750CE2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4CE4F-9796-05C7-F54C-EE815F898049}"/>
              </a:ext>
            </a:extLst>
          </p:cNvPr>
          <p:cNvSpPr txBox="1"/>
          <p:nvPr/>
        </p:nvSpPr>
        <p:spPr>
          <a:xfrm>
            <a:off x="3418479" y="381024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0F66A-B8F1-9286-23F7-41FA1EFBF64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8885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4E032E77-EE48-A2D5-69C7-573056843921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36D5E00-AA4F-134F-7619-DBFC3ED23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634" y="2476963"/>
            <a:ext cx="4601016" cy="139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QUẢ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B3D39871-A82E-F1EC-76AC-094CC5C6C9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73982180-1248-0536-D417-85C7402ED034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BAC3F40C-7CCE-F744-D5B5-0632C6624500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FF93A86-86A3-F045-97FA-0C670EC5BCB0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094F126C-70EA-426C-FCD5-D13578E6E1D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26F0F4F7-501F-D444-CE9A-1E46A686C707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4F39396C-370A-C121-23EE-8D4E64BFF87F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6C8471C4-3089-F0BD-FC15-CD13E4842A1A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76EEE070-A0E7-7762-73E1-94398F8B19A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16B16-34C0-9963-4A8A-3D2FCD11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D4A89EF-30CE-A576-4313-0EF56A44950C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A9E06-3A62-8F64-F6DE-4D2E5BFA566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675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DFA73-F97E-790C-08DB-F338E3D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6B45-64FC-2993-5790-3B7AA4596783}"/>
              </a:ext>
            </a:extLst>
          </p:cNvPr>
          <p:cNvSpPr txBox="1"/>
          <p:nvPr/>
        </p:nvSpPr>
        <p:spPr>
          <a:xfrm>
            <a:off x="3418479" y="38102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GIAO DIỆN TRANG CHỦ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365A-C059-DD08-A336-9E11764BC69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E5B6F-32BA-820B-C4CD-08BCFECC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7" y="847022"/>
            <a:ext cx="2088682" cy="1641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BC144-2687-2DFD-3CCD-63260E80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097" y="2642315"/>
            <a:ext cx="2084832" cy="1690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7671D-87AA-AB59-5BFC-92DA14CF8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91" y="1061783"/>
            <a:ext cx="2084832" cy="930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D83CA-2D05-675F-284A-4A0EB004A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91" y="2080740"/>
            <a:ext cx="2084832" cy="982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17A42-5C67-1F9E-81A2-2DB148D3C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191" y="3226359"/>
            <a:ext cx="2084832" cy="5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FABAE-CB58-D6DA-CBA3-3247619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4EF93-5D11-9601-873E-E59D3580F64B}"/>
              </a:ext>
            </a:extLst>
          </p:cNvPr>
          <p:cNvSpPr txBox="1"/>
          <p:nvPr/>
        </p:nvSpPr>
        <p:spPr>
          <a:xfrm>
            <a:off x="3418479" y="38102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F34A9-28C2-D2E8-9580-83609CBDF0D0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89972-15BF-A560-5F85-3589019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07" y="750356"/>
            <a:ext cx="3094399" cy="40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2ABB3-DE08-1118-C2E9-6C2130D1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A1F62-7ED8-341D-BC00-B3BAE5E7EC44}"/>
              </a:ext>
            </a:extLst>
          </p:cNvPr>
          <p:cNvSpPr txBox="1"/>
          <p:nvPr/>
        </p:nvSpPr>
        <p:spPr>
          <a:xfrm>
            <a:off x="3418479" y="3810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DE8CD-3BD5-DF3E-BC90-6F490AF6AD0A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89818-12DC-485B-CE1D-4F27B7FB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9" y="806493"/>
            <a:ext cx="4389306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7365DC27-7798-3A8F-3D29-20CDB6D85A80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51185CAA-853D-69C6-226E-4A3D3C44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2"/>
            <a:ext cx="4444500" cy="201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C9F2023F-5D87-F27F-DC54-DD6E55378D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FDE9459C-9A29-9DC3-333F-70BB05770FB2}"/>
              </a:ext>
            </a:extLst>
          </p:cNvPr>
          <p:cNvSpPr/>
          <p:nvPr/>
        </p:nvSpPr>
        <p:spPr>
          <a:xfrm>
            <a:off x="4387705" y="365522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2C7ED05D-0676-C769-7B39-868740002E0F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6C2EBDA-C68C-2B43-A131-F7E5DB680EBD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BBC14D6C-0181-1DAE-134F-57FE25CF40A5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427AE8CF-0BEF-189A-FAA6-B574B549F93A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B0260E06-47AC-7894-831B-6C1BF7C989B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4720B83D-E477-BD9E-BBB8-A5C019D31057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12C54C9E-29C0-060F-A32C-98D7D9912BFB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923E4-E9EF-374B-363C-FDDC4008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95D5DB8-BB7B-65D6-024C-59C58B1EB259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4B2A6-F767-91F0-B7AE-27B15CDD23E2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0493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632336" y="7042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+mn-lt"/>
              </a:rPr>
              <a:t>CẤU TRÚC BÀI THUYẾT TRÌNH</a:t>
            </a:r>
          </a:p>
        </p:txBody>
      </p:sp>
      <p:sp>
        <p:nvSpPr>
          <p:cNvPr id="709" name="Google Shape;709;p35"/>
          <p:cNvSpPr txBox="1">
            <a:spLocks noGrp="1"/>
          </p:cNvSpPr>
          <p:nvPr>
            <p:ph type="title" idx="3"/>
          </p:nvPr>
        </p:nvSpPr>
        <p:spPr>
          <a:xfrm>
            <a:off x="5687246" y="1644315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CƠ SỞ LÝ THUYẾT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1" name="Google Shape;711;p35"/>
          <p:cNvSpPr txBox="1">
            <a:spLocks noGrp="1"/>
          </p:cNvSpPr>
          <p:nvPr>
            <p:ph type="title" idx="5"/>
          </p:nvPr>
        </p:nvSpPr>
        <p:spPr>
          <a:xfrm>
            <a:off x="1527296" y="2729640"/>
            <a:ext cx="2650068" cy="77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THỰC HIỆN HÓA HIỆN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5" name="Google Shape;715;p35"/>
          <p:cNvSpPr txBox="1">
            <a:spLocks noGrp="1"/>
          </p:cNvSpPr>
          <p:nvPr>
            <p:ph type="title" idx="13"/>
          </p:nvPr>
        </p:nvSpPr>
        <p:spPr>
          <a:xfrm>
            <a:off x="487192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02</a:t>
            </a:r>
            <a:endParaRPr sz="2000">
              <a:latin typeface="+mj-lt"/>
            </a:endParaRPr>
          </a:p>
        </p:txBody>
      </p:sp>
      <p:sp>
        <p:nvSpPr>
          <p:cNvPr id="716" name="Google Shape;716;p35"/>
          <p:cNvSpPr txBox="1">
            <a:spLocks noGrp="1"/>
          </p:cNvSpPr>
          <p:nvPr>
            <p:ph type="title" idx="14"/>
          </p:nvPr>
        </p:nvSpPr>
        <p:spPr>
          <a:xfrm>
            <a:off x="732442" y="27296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03</a:t>
            </a:r>
            <a:endParaRPr sz="2000">
              <a:latin typeface="+mj-lt"/>
            </a:endParaRPr>
          </a:p>
        </p:txBody>
      </p:sp>
      <p:sp>
        <p:nvSpPr>
          <p:cNvPr id="718" name="Google Shape;718;p35"/>
          <p:cNvSpPr txBox="1">
            <a:spLocks noGrp="1"/>
          </p:cNvSpPr>
          <p:nvPr>
            <p:ph type="title" idx="9"/>
          </p:nvPr>
        </p:nvSpPr>
        <p:spPr>
          <a:xfrm>
            <a:off x="74046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01</a:t>
            </a:r>
            <a:endParaRPr sz="2000">
              <a:latin typeface="+mj-lt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26" name="Google Shape;726;p35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sp>
        <p:nvSpPr>
          <p:cNvPr id="727" name="Google Shape;727;p35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BC6EF2-3055-3514-D4B2-047AA7E9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5" y="270386"/>
            <a:ext cx="853469" cy="853469"/>
          </a:xfrm>
          <a:prstGeom prst="rect">
            <a:avLst/>
          </a:prstGeom>
        </p:spPr>
      </p:pic>
      <p:sp>
        <p:nvSpPr>
          <p:cNvPr id="26" name="Google Shape;711;p35">
            <a:extLst>
              <a:ext uri="{FF2B5EF4-FFF2-40B4-BE49-F238E27FC236}">
                <a16:creationId xmlns:a16="http://schemas.microsoft.com/office/drawing/2014/main" id="{5358100B-F8C2-053D-48DD-335C34F6C58E}"/>
              </a:ext>
            </a:extLst>
          </p:cNvPr>
          <p:cNvSpPr txBox="1">
            <a:spLocks/>
          </p:cNvSpPr>
          <p:nvPr/>
        </p:nvSpPr>
        <p:spPr>
          <a:xfrm>
            <a:off x="1527296" y="16688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TỔNG QUAN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Google Shape;711;p35">
            <a:extLst>
              <a:ext uri="{FF2B5EF4-FFF2-40B4-BE49-F238E27FC236}">
                <a16:creationId xmlns:a16="http://schemas.microsoft.com/office/drawing/2014/main" id="{77868686-95D7-A6EA-6709-08A69F3EF7C8}"/>
              </a:ext>
            </a:extLst>
          </p:cNvPr>
          <p:cNvSpPr txBox="1">
            <a:spLocks/>
          </p:cNvSpPr>
          <p:nvPr/>
        </p:nvSpPr>
        <p:spPr>
          <a:xfrm>
            <a:off x="5687246" y="2647079"/>
            <a:ext cx="30084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QUẢ NGHIÊN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Google Shape;716;p35">
            <a:extLst>
              <a:ext uri="{FF2B5EF4-FFF2-40B4-BE49-F238E27FC236}">
                <a16:creationId xmlns:a16="http://schemas.microsoft.com/office/drawing/2014/main" id="{AEAFFD3C-C93F-ACB4-3BBA-907AD546E780}"/>
              </a:ext>
            </a:extLst>
          </p:cNvPr>
          <p:cNvSpPr txBox="1">
            <a:spLocks/>
          </p:cNvSpPr>
          <p:nvPr/>
        </p:nvSpPr>
        <p:spPr>
          <a:xfrm>
            <a:off x="4739846" y="2653786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04</a:t>
            </a:r>
          </a:p>
        </p:txBody>
      </p:sp>
      <p:sp>
        <p:nvSpPr>
          <p:cNvPr id="4" name="Google Shape;711;p35">
            <a:extLst>
              <a:ext uri="{FF2B5EF4-FFF2-40B4-BE49-F238E27FC236}">
                <a16:creationId xmlns:a16="http://schemas.microsoft.com/office/drawing/2014/main" id="{3F331D46-55D3-9341-F75E-C986DA15204B}"/>
              </a:ext>
            </a:extLst>
          </p:cNvPr>
          <p:cNvSpPr txBox="1">
            <a:spLocks/>
          </p:cNvSpPr>
          <p:nvPr/>
        </p:nvSpPr>
        <p:spPr>
          <a:xfrm>
            <a:off x="2482720" y="3733602"/>
            <a:ext cx="44250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716;p35">
            <a:extLst>
              <a:ext uri="{FF2B5EF4-FFF2-40B4-BE49-F238E27FC236}">
                <a16:creationId xmlns:a16="http://schemas.microsoft.com/office/drawing/2014/main" id="{6660821D-7626-E269-EBFB-14066B8084D6}"/>
              </a:ext>
            </a:extLst>
          </p:cNvPr>
          <p:cNvSpPr txBox="1">
            <a:spLocks/>
          </p:cNvSpPr>
          <p:nvPr/>
        </p:nvSpPr>
        <p:spPr>
          <a:xfrm>
            <a:off x="1687866" y="3733602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9FCB3-8940-11E8-FAAD-E8CBFAE9A99B}"/>
              </a:ext>
            </a:extLst>
          </p:cNvPr>
          <p:cNvSpPr txBox="1"/>
          <p:nvPr/>
        </p:nvSpPr>
        <p:spPr>
          <a:xfrm>
            <a:off x="8411603" y="45449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5659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67AB8-CAC0-FABC-2F1E-E74C068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B93F-D25C-3DA4-F9D0-744E5A903564}"/>
              </a:ext>
            </a:extLst>
          </p:cNvPr>
          <p:cNvSpPr txBox="1"/>
          <p:nvPr/>
        </p:nvSpPr>
        <p:spPr>
          <a:xfrm>
            <a:off x="3605446" y="810191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Các giao diện thiết kế khá chỉn chu và chi tiết.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Các chức năng khá hoàn thiện</a:t>
            </a:r>
            <a:endParaRPr lang="vi-VN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F0A49-63BB-6DE5-0ADE-694AFBBC120A}"/>
              </a:ext>
            </a:extLst>
          </p:cNvPr>
          <p:cNvSpPr txBox="1"/>
          <p:nvPr/>
        </p:nvSpPr>
        <p:spPr>
          <a:xfrm>
            <a:off x="3418479" y="381024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BDA9C-E21C-BC41-CB86-E4B1CACCE956}"/>
              </a:ext>
            </a:extLst>
          </p:cNvPr>
          <p:cNvSpPr txBox="1"/>
          <p:nvPr/>
        </p:nvSpPr>
        <p:spPr>
          <a:xfrm>
            <a:off x="3418479" y="160869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NHƯỢC ĐIỂM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25831-9855-3EC1-946F-4A9337A66908}"/>
              </a:ext>
            </a:extLst>
          </p:cNvPr>
          <p:cNvSpPr txBox="1"/>
          <p:nvPr/>
        </p:nvSpPr>
        <p:spPr>
          <a:xfrm>
            <a:off x="3605446" y="2037857"/>
            <a:ext cx="41970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Giao diện còn khác đơn giản.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Một số chức năng chưa hoàn thiện.</a:t>
            </a:r>
          </a:p>
          <a:p>
            <a:pPr algn="just"/>
            <a:endParaRPr lang="en-US">
              <a:latin typeface="+mj-lt"/>
            </a:endParaRPr>
          </a:p>
          <a:p>
            <a:pPr algn="just"/>
            <a:r>
              <a:rPr lang="en-US">
                <a:latin typeface="+mj-lt"/>
              </a:rPr>
              <a:t>Hình ảnh còn chất lượng khá thấp.</a:t>
            </a:r>
            <a:endParaRPr lang="vi-VN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60075-1022-90F9-CECC-1E06AB3D112F}"/>
              </a:ext>
            </a:extLst>
          </p:cNvPr>
          <p:cNvSpPr txBox="1"/>
          <p:nvPr/>
        </p:nvSpPr>
        <p:spPr>
          <a:xfrm>
            <a:off x="3477746" y="32396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D78C7-7849-CD63-8A1D-4A6BF0BEC06F}"/>
              </a:ext>
            </a:extLst>
          </p:cNvPr>
          <p:cNvSpPr txBox="1"/>
          <p:nvPr/>
        </p:nvSpPr>
        <p:spPr>
          <a:xfrm>
            <a:off x="3605446" y="3705528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Cải tiến giao diện, hình ảnh.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Tíc hợp chức năng thanh toán trực tuyến.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447D9-8F3B-5076-DBB1-AD8126799B6C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525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3F0F-A05F-3E69-D551-D1A17BD6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37" y="1324654"/>
            <a:ext cx="6264773" cy="950010"/>
          </a:xfrm>
        </p:spPr>
        <p:txBody>
          <a:bodyPr/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CẢM ƠN</a:t>
            </a:r>
            <a:endParaRPr lang="vi-VN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183B1-CDAF-0EDC-173D-388D8F64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38" y="2095950"/>
            <a:ext cx="6264773" cy="475800"/>
          </a:xfrm>
        </p:spPr>
        <p:txBody>
          <a:bodyPr/>
          <a:lstStyle/>
          <a:p>
            <a:r>
              <a:rPr lang="en-US" sz="2400">
                <a:latin typeface="+mj-lt"/>
                <a:cs typeface="Times New Roman" panose="02020603050405020304" pitchFamily="18" charset="0"/>
              </a:rPr>
              <a:t>THẦY, CÔ VÀ CÁC BẠN ĐÃ CHÚ Ý 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LẮNG NGHE !</a:t>
            </a:r>
            <a:endParaRPr lang="vi-VN" sz="240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71620-7501-DC89-87F9-EAA180B1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77" y="1368362"/>
            <a:ext cx="2406776" cy="240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773A5-0175-93AC-A202-DC8C3DF4CEFC}"/>
              </a:ext>
            </a:extLst>
          </p:cNvPr>
          <p:cNvSpPr txBox="1"/>
          <p:nvPr/>
        </p:nvSpPr>
        <p:spPr>
          <a:xfrm>
            <a:off x="6191172" y="4644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929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/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TỔNG QUAN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/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CF9A1-8084-6B29-6F12-9F18770D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4" y="136836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29298701-6B5C-E1C6-C1ED-95D1679832BD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0EA86-9A01-EA4D-FE8F-896BDF32AE56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4DE5-754E-A768-130A-A002A97E4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84" y="283846"/>
            <a:ext cx="2180022" cy="539314"/>
          </a:xfrm>
        </p:spPr>
        <p:txBody>
          <a:bodyPr/>
          <a:lstStyle/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Lí do chọn đề tài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4780-52A4-3DF4-AA5A-AF8F966C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2" y="1380319"/>
            <a:ext cx="2406776" cy="240677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E685A2B-3870-5735-35FE-0A26A35434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2179" y="882823"/>
            <a:ext cx="453864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Đáp ứng nhu cầu thời trang của giới trẻ.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Xây dựng một website chuyên nghiệp.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B519C-C9DC-7B83-F628-51350A3E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179" y="2221924"/>
            <a:ext cx="45386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Xác định, phân tích, thiết kế yêu cầu của một website bán hàng.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Tập trung vào trải nghiệm của người dùng.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Tích hợp Chatbot thông minh hỗ trợ khách hàng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8E0A1-2FB6-3560-ED84-46D19F2C50B5}"/>
              </a:ext>
            </a:extLst>
          </p:cNvPr>
          <p:cNvSpPr txBox="1">
            <a:spLocks/>
          </p:cNvSpPr>
          <p:nvPr/>
        </p:nvSpPr>
        <p:spPr>
          <a:xfrm>
            <a:off x="772184" y="1767171"/>
            <a:ext cx="2637755" cy="5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ona One"/>
              <a:buNone/>
              <a:defRPr sz="46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Mục tiêu nghiên cứu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C3D1-5EC1-891A-48A6-270AF689787C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64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AB81-9B78-3116-5F74-D9857E67659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99F8C612-C77D-1B66-5781-7D1CFAEDBD58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15FB18C-B010-4DAA-70D6-BEC66D4F2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075" y="2452780"/>
            <a:ext cx="4963017" cy="133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CƠ SỞ LÝ THUYẾT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E6AFAEC7-32E4-93EC-2E50-FB27BE232106}"/>
              </a:ext>
            </a:extLst>
          </p:cNvPr>
          <p:cNvSpPr txBox="1">
            <a:spLocks/>
          </p:cNvSpPr>
          <p:nvPr/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2</a:t>
            </a:r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3EF81086-F929-ED65-EC62-7AE7D5683C7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02C92330-8652-7AD1-F382-9549DB29057C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AA7ABC62-E7BD-58BE-BD6B-917C531553F3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3847D0D2-85CC-F894-4850-A7E5FE1F48E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77397BE8-FCFE-BB52-B32D-5EB04FC382CD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7D9ED9F6-42C5-9437-63C2-D768DD6CB13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ADDDCF35-4518-2259-3393-E7FAD3D16AE4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AB8F5837-A62C-AAA8-FAFB-BCA9525D2C4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3D6500D-05C5-1AC3-CBB8-8C3AC72D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4A20E860-8F79-9EEE-4DBE-2E08C7FBACBB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9DB25-AABB-F71E-4229-E3B07CC2FB5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893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3BF9C-FBE3-42CE-FF97-BDA00C4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8" y="1368362"/>
            <a:ext cx="2406776" cy="2406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39FD-2139-1001-AB8A-ACF424BB05AB}"/>
              </a:ext>
            </a:extLst>
          </p:cNvPr>
          <p:cNvSpPr txBox="1"/>
          <p:nvPr/>
        </p:nvSpPr>
        <p:spPr>
          <a:xfrm>
            <a:off x="3580045" y="1002617"/>
            <a:ext cx="256946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Sử dụng các ngôn ngữ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HTML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ASP.Net 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SQL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Bootstrap</a:t>
            </a:r>
            <a:endParaRPr lang="vi-VN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B161C-D988-2B66-BA3D-BF382DC9A460}"/>
              </a:ext>
            </a:extLst>
          </p:cNvPr>
          <p:cNvSpPr txBox="1"/>
          <p:nvPr/>
        </p:nvSpPr>
        <p:spPr>
          <a:xfrm>
            <a:off x="3418479" y="38102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CƠ SỞ LÝ THUYẾT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F8666-5AE4-18DC-3712-49D56FD6227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68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>
          <a:extLst>
            <a:ext uri="{FF2B5EF4-FFF2-40B4-BE49-F238E27FC236}">
              <a16:creationId xmlns:a16="http://schemas.microsoft.com/office/drawing/2014/main" id="{B8779A16-6B8E-2A60-B363-73957327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>
            <a:extLst>
              <a:ext uri="{FF2B5EF4-FFF2-40B4-BE49-F238E27FC236}">
                <a16:creationId xmlns:a16="http://schemas.microsoft.com/office/drawing/2014/main" id="{919BE5C1-911A-5B9E-E646-5D75C3F8CC35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>
            <a:extLst>
              <a:ext uri="{FF2B5EF4-FFF2-40B4-BE49-F238E27FC236}">
                <a16:creationId xmlns:a16="http://schemas.microsoft.com/office/drawing/2014/main" id="{F9B4A2E6-CD76-73D8-DC37-711580122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THỰC HIỆN HÓA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>
            <a:extLst>
              <a:ext uri="{FF2B5EF4-FFF2-40B4-BE49-F238E27FC236}">
                <a16:creationId xmlns:a16="http://schemas.microsoft.com/office/drawing/2014/main" id="{55FFEFBE-20EC-E09D-28E7-22555B40E6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94" name="Google Shape;794;p36">
            <a:extLst>
              <a:ext uri="{FF2B5EF4-FFF2-40B4-BE49-F238E27FC236}">
                <a16:creationId xmlns:a16="http://schemas.microsoft.com/office/drawing/2014/main" id="{7417626A-2CCF-7B92-2962-F1B1B4F23CF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THỰC TẬP ĐỒ ÁN CHUYÊN NGÀNH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  <a:extLst>
              <a:ext uri="{FF2B5EF4-FFF2-40B4-BE49-F238E27FC236}">
                <a16:creationId xmlns:a16="http://schemas.microsoft.com/office/drawing/2014/main" id="{C1AB3BEF-B70A-28A2-FFCE-A9EBB079193E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  <a:extLst>
              <a:ext uri="{FF2B5EF4-FFF2-40B4-BE49-F238E27FC236}">
                <a16:creationId xmlns:a16="http://schemas.microsoft.com/office/drawing/2014/main" id="{76AE1611-6220-9E2F-914F-10D807EB07F6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>
            <a:extLst>
              <a:ext uri="{FF2B5EF4-FFF2-40B4-BE49-F238E27FC236}">
                <a16:creationId xmlns:a16="http://schemas.microsoft.com/office/drawing/2014/main" id="{B753413E-41CF-2D7F-FE29-0933224CB51E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>
              <a:extLst>
                <a:ext uri="{FF2B5EF4-FFF2-40B4-BE49-F238E27FC236}">
                  <a16:creationId xmlns:a16="http://schemas.microsoft.com/office/drawing/2014/main" id="{5B4B0B21-039D-3B95-8935-10751AFD9998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>
              <a:extLst>
                <a:ext uri="{FF2B5EF4-FFF2-40B4-BE49-F238E27FC236}">
                  <a16:creationId xmlns:a16="http://schemas.microsoft.com/office/drawing/2014/main" id="{18D08FCC-4294-F71F-C2E3-E4474C6D3069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>
              <a:extLst>
                <a:ext uri="{FF2B5EF4-FFF2-40B4-BE49-F238E27FC236}">
                  <a16:creationId xmlns:a16="http://schemas.microsoft.com/office/drawing/2014/main" id="{3B7D72C7-815B-7E9F-217E-C774E51075E9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>
              <a:extLst>
                <a:ext uri="{FF2B5EF4-FFF2-40B4-BE49-F238E27FC236}">
                  <a16:creationId xmlns:a16="http://schemas.microsoft.com/office/drawing/2014/main" id="{D69DA9DD-F9EF-D35B-8C97-7AF6DAB4ADEA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2762DD-CDA5-E3B8-5769-CA425558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DCCDCD52-A729-34D7-38A8-08D482580CB2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F378D-E0C4-242E-5DE1-C3442D263A1E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802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E906B-3C54-4E14-1D15-061235A1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2E141-3AB6-BB77-C975-67064C474741}"/>
              </a:ext>
            </a:extLst>
          </p:cNvPr>
          <p:cNvSpPr txBox="1"/>
          <p:nvPr/>
        </p:nvSpPr>
        <p:spPr>
          <a:xfrm>
            <a:off x="3418479" y="38102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MÔ HÌNH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383B-EE56-9A3F-70FA-5791139C1F3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2397B-3908-961A-3307-7C0B938F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2" y="906312"/>
            <a:ext cx="4882540" cy="33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9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4CA948-40EE-B008-D68D-65D5E948BEF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1775F8-4128-5B96-907A-190A4144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497BB5-13EB-3935-D498-34F540340514}"/>
              </a:ext>
            </a:extLst>
          </p:cNvPr>
          <p:cNvSpPr txBox="1"/>
          <p:nvPr/>
        </p:nvSpPr>
        <p:spPr>
          <a:xfrm>
            <a:off x="3418479" y="38102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CHUNG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0BDBC4-673B-B9D8-FCAB-FEF0DB78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64" y="750356"/>
            <a:ext cx="4376697" cy="37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4786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388</Words>
  <Application>Microsoft Office PowerPoint</Application>
  <PresentationFormat>On-screen Show (16:9)</PresentationFormat>
  <Paragraphs>112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</vt:lpstr>
      <vt:lpstr>Krona One</vt:lpstr>
      <vt:lpstr>Arial</vt:lpstr>
      <vt:lpstr>DM Sans</vt:lpstr>
      <vt:lpstr>Bebas Neue</vt:lpstr>
      <vt:lpstr>Times New Roman</vt:lpstr>
      <vt:lpstr>Hospital Website Project Proposal by Slidesgo</vt:lpstr>
      <vt:lpstr>XÂY DỰNG WEBSITE BÁN GIÀY TÍCH HỢP CHATBOT HỖ TRỢ KHÁCH HÀNG</vt:lpstr>
      <vt:lpstr>CẤU TRÚC BÀI THUYẾT TRÌNH</vt:lpstr>
      <vt:lpstr>TỔNG QUAN</vt:lpstr>
      <vt:lpstr>Lí do chọn đề tài</vt:lpstr>
      <vt:lpstr>PowerPoint Presentation</vt:lpstr>
      <vt:lpstr>PowerPoint Presentation</vt:lpstr>
      <vt:lpstr>THỰC HIỆN HÓA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NGHIÊN CỨU</vt:lpstr>
      <vt:lpstr>PowerPoint Presentation</vt:lpstr>
      <vt:lpstr>PowerPoint Presentation</vt:lpstr>
      <vt:lpstr>PowerPoint Presentation</vt:lpstr>
      <vt:lpstr>KẾT LUẬN &amp; HƯỚNG PHÁT TRIỂN</vt:lpstr>
      <vt:lpstr>PowerPoint Presentation</vt:lpstr>
      <vt:lpstr>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Hiếu Bá</dc:creator>
  <cp:lastModifiedBy>Triệu Lâm</cp:lastModifiedBy>
  <cp:revision>55</cp:revision>
  <dcterms:modified xsi:type="dcterms:W3CDTF">2025-07-07T11:45:47Z</dcterms:modified>
</cp:coreProperties>
</file>